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3756C-A384-41B8-97A4-C41B3C9A35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C36AE-0C6C-4BDE-A23A-9BFDC8117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6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9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6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B6B9-6548-4FB4-9C42-54DB9D30C3AC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9842-A3ED-414E-BBEE-63824A1A347C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6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5EBD-5B72-463C-8AE3-319D211C9FF4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4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D96B-5F76-436C-A40D-337B64B5C95F}" type="datetime1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684-40F5-48E0-89D5-B9AFEE758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2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F88E-9846-4CD1-BA13-F1A4241A223F}" type="datetime1">
              <a:rPr lang="ru-RU" smtClean="0"/>
              <a:t>13.10.2020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3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0563-CD4B-40EB-9DAF-B2C34F9666B4}" type="datetime1">
              <a:rPr lang="ru-RU" smtClean="0"/>
              <a:t>13.10.2020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5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81D-ED07-420E-8744-887730DC8063}" type="datetime1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684-40F5-48E0-89D5-B9AFEE758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0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DA7C-D6AB-4D06-903C-DDB03B49BAE8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4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0BF7-99D3-441F-ABB5-1451D1FE5920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34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FE84-EBB3-4C5D-97EF-59E7A9A7A772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E5A-94BC-429B-9967-AC73E88693FC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6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CE78-4379-4E1A-9387-DE72E812BF5C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7876-23B9-4EBB-A7E2-D2661E902446}" type="datetime1">
              <a:rPr lang="ru-RU" smtClean="0"/>
              <a:t>13.10.2020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AF7-70A2-422D-BBC7-294B03315C1B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9E24-A7AC-4509-ABFB-13F3990ACE5E}" type="datetime1">
              <a:rPr lang="ru-RU" smtClean="0"/>
              <a:t>13.10.2020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4924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491F52B0-2612-4AC6-9246-45B30830978B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990A684-40F5-48E0-89D5-B9AFEE758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599" y="3586279"/>
            <a:ext cx="10136801" cy="4924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24929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24929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BF4D6A60-79E0-4F29-B1E3-C29456330F0C}" type="datetime1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990A684-40F5-48E0-89D5-B9AFEE758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F082CB34-1655-4776-A2A4-9BD027154919}" type="datetime1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990A684-40F5-48E0-89D5-B9AFEE758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B614-FC4A-4F8E-93C1-6AE5ACBE8D47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684-40F5-48E0-89D5-B9AFEE758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8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D9D9D9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21608" y="9110440"/>
            <a:ext cx="1333499" cy="11765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5599" y="3586279"/>
            <a:ext cx="10136801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CD20-C516-4682-A9C1-25ED42B94647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3511-9FA0-45CE-8BCE-F00F70986C43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hyperlink" Target="http://www.aequitas.kz/" TargetMode="External"/><Relationship Id="rId4" Type="http://schemas.openxmlformats.org/officeDocument/2006/relationships/hyperlink" Target="mailto:a.idayatova@aequitas.k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286" y="9248458"/>
            <a:ext cx="5006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9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4400" spc="-80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4400" spc="-47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4400" spc="-844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7878" y="9093362"/>
            <a:ext cx="7511415" cy="10001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50" b="1" spc="-195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2850" spc="-195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2850" spc="-360" dirty="0" err="1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2850" spc="-360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730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59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34" dirty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28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114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900" spc="-114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900" spc="-245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900" spc="-130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900" spc="-110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900" spc="-110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900" spc="-195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900" spc="-125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900" spc="55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900" spc="-100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9046" y="4611088"/>
            <a:ext cx="2701231" cy="42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3774" y="244702"/>
            <a:ext cx="2047874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750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69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1573" y="294619"/>
            <a:ext cx="3190890" cy="84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57689" y="244702"/>
            <a:ext cx="1619249" cy="781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41686" y="2477627"/>
            <a:ext cx="3166871" cy="3166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26628" y="3251994"/>
            <a:ext cx="10071669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«Тонкие моменты законодательного регулирования ГЧП и концессии»</a:t>
            </a:r>
            <a:r>
              <a:rPr lang="ru-RU" spc="-5" dirty="0"/>
              <a:t/>
            </a:r>
            <a:br>
              <a:rPr lang="ru-RU" spc="-5" dirty="0"/>
            </a:br>
            <a:r>
              <a:rPr lang="ru-RU" spc="-5" dirty="0"/>
              <a:t/>
            </a:r>
            <a:br>
              <a:rPr lang="ru-RU" spc="-5" dirty="0"/>
            </a:br>
            <a:r>
              <a:rPr lang="ru-RU" sz="2000" spc="-5" dirty="0"/>
              <a:t>СЕССИЯ:</a:t>
            </a:r>
            <a:br>
              <a:rPr lang="ru-RU" sz="2000" spc="-5" dirty="0"/>
            </a:br>
            <a:r>
              <a:rPr lang="ru-RU" sz="2000" spc="-5" dirty="0"/>
              <a:t>«Первая пятилетка Закона о ГЧП, становление нормативной базы»</a:t>
            </a:r>
            <a:endParaRPr sz="2000"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902539" y="5978000"/>
            <a:ext cx="5286449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dirty="0">
                <a:solidFill>
                  <a:srgbClr val="17161B"/>
                </a:solidFill>
                <a:latin typeface="Noto Sans"/>
                <a:cs typeface="Noto Sans"/>
              </a:rPr>
              <a:t>Спикер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dirty="0" err="1">
                <a:solidFill>
                  <a:srgbClr val="17161B"/>
                </a:solidFill>
                <a:latin typeface="Noto Sans"/>
                <a:cs typeface="Noto Sans"/>
              </a:rPr>
              <a:t>Идаятова</a:t>
            </a:r>
            <a:r>
              <a:rPr lang="ru-RU" sz="2400" b="1" i="1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2400" b="1" i="1" dirty="0" err="1">
                <a:solidFill>
                  <a:srgbClr val="17161B"/>
                </a:solidFill>
                <a:latin typeface="Noto Sans"/>
                <a:cs typeface="Noto Sans"/>
              </a:rPr>
              <a:t>Ардак</a:t>
            </a:r>
            <a:r>
              <a:rPr sz="2400" b="1" i="1" spc="-95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2400" b="1" i="1" dirty="0">
                <a:solidFill>
                  <a:srgbClr val="17161B"/>
                </a:solidFill>
                <a:latin typeface="Noto Sans"/>
                <a:cs typeface="Noto Sans"/>
              </a:rPr>
              <a:t>- Партнер, Юридическая фирма </a:t>
            </a:r>
            <a:r>
              <a:rPr lang="en-US" sz="2400" b="1" i="1" dirty="0">
                <a:solidFill>
                  <a:srgbClr val="17161B"/>
                </a:solidFill>
                <a:latin typeface="Noto Sans"/>
                <a:cs typeface="Noto Sans"/>
              </a:rPr>
              <a:t>AEQUITAS</a:t>
            </a:r>
            <a:endParaRPr sz="2400" b="1" i="1" dirty="0">
              <a:solidFill>
                <a:srgbClr val="17161B"/>
              </a:solidFill>
              <a:latin typeface="Noto Sans"/>
              <a:cs typeface="Noto Sa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644" y="2358824"/>
            <a:ext cx="3394913" cy="339491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86001" y="6590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7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95625" y="9890211"/>
            <a:ext cx="4469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7F7F7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095626" y="11281589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ru-RU" sz="2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YelenaB\AppData\Local\Microsoft\Windows\Temporary Internet Files\Content.Outlook\NNZE2UTZ\aequitas_presentation_uzor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35" y="0"/>
            <a:ext cx="20891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4454" y="521762"/>
            <a:ext cx="1081721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solidFill>
                  <a:srgbClr val="AA0028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Как соотносятся Закон о ГЧП и Закон о концессиях?</a:t>
            </a:r>
          </a:p>
          <a:p>
            <a:pPr algn="ctr"/>
            <a:endParaRPr lang="ru-RU" sz="4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Действующее правило</a:t>
            </a: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 части, неурегулированной Законом о ГЧП, применяются положения Закона о концессиях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Предлагаемое правило </a:t>
            </a: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части, неурегулированной Законом о концессиях, применяются положения Закона о ГЧП</a:t>
            </a:r>
          </a:p>
          <a:p>
            <a:pPr algn="just"/>
            <a:endParaRPr lang="ru-RU" sz="4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sz="4800" b="1" dirty="0">
              <a:solidFill>
                <a:srgbClr val="0028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ACE8-CF8D-4923-A253-816DF200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11957"/>
            <a:ext cx="11248764" cy="17145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AA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Личность концедента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07E7B-8C7D-42F2-B4E0-5532A7AE5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2400301"/>
            <a:ext cx="5416116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ГЧП: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 – </a:t>
            </a:r>
            <a:r>
              <a:rPr lang="ru-RU" sz="3600" u="sng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</a:t>
            </a: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 имени которой выступают государственные органы…, заключившие договор о ГЧП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AFE8AC-DC19-4D18-9159-866040B4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5988" y="2400301"/>
            <a:ext cx="5184576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концессиях: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 – </a:t>
            </a:r>
            <a:r>
              <a:rPr lang="ru-RU" sz="3600" u="sng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государственные органы</a:t>
            </a: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заключившие договоры концессии и (или) прямое соглашение с кредиторами концессионера</a:t>
            </a:r>
          </a:p>
        </p:txBody>
      </p:sp>
      <p:pic>
        <p:nvPicPr>
          <p:cNvPr id="8" name="Picture 2" descr="C:\Users\YelenaB\AppData\Local\Microsoft\Windows\Temporary Internet Files\Content.Outlook\NNZE2UTZ\aequitas_presentation_uzor-01.png">
            <a:extLst>
              <a:ext uri="{FF2B5EF4-FFF2-40B4-BE49-F238E27FC236}">
                <a16:creationId xmlns:a16="http://schemas.microsoft.com/office/drawing/2014/main" id="{BCC231E4-0A16-477B-9909-E1A93484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35" y="0"/>
            <a:ext cx="20891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ACE8-CF8D-4923-A253-816DF200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11957"/>
            <a:ext cx="11248764" cy="1714500"/>
          </a:xfrm>
        </p:spPr>
        <p:txBody>
          <a:bodyPr>
            <a:normAutofit/>
          </a:bodyPr>
          <a:lstStyle/>
          <a:p>
            <a:r>
              <a:rPr lang="ru-RU" sz="5850" dirty="0">
                <a:solidFill>
                  <a:srgbClr val="AA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 и регистрация договора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07E7B-8C7D-42F2-B4E0-5532A7AE5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2400301"/>
            <a:ext cx="5416116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ГЧП: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Недействительность, если не соблюдена письменная форма договора ГЧП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требования о регистрации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AFE8AC-DC19-4D18-9159-866040B4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4448" y="2400301"/>
            <a:ext cx="5416116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концессиях: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27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специального положения о недействительности</a:t>
            </a:r>
          </a:p>
          <a:p>
            <a:pPr>
              <a:spcBef>
                <a:spcPts val="1800"/>
              </a:spcBef>
              <a:spcAft>
                <a:spcPts val="27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концессии подлежит регистрации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YelenaB\AppData\Local\Microsoft\Windows\Temporary Internet Files\Content.Outlook\NNZE2UTZ\aequitas_presentation_uzor-01.png">
            <a:extLst>
              <a:ext uri="{FF2B5EF4-FFF2-40B4-BE49-F238E27FC236}">
                <a16:creationId xmlns:a16="http://schemas.microsoft.com/office/drawing/2014/main" id="{BCC231E4-0A16-477B-9909-E1A93484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35" y="0"/>
            <a:ext cx="20891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ACE8-CF8D-4923-A253-816DF200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11957"/>
            <a:ext cx="11248764" cy="1714500"/>
          </a:xfrm>
        </p:spPr>
        <p:txBody>
          <a:bodyPr>
            <a:normAutofit/>
          </a:bodyPr>
          <a:lstStyle/>
          <a:p>
            <a:r>
              <a:rPr lang="ru-RU" sz="5250" dirty="0">
                <a:solidFill>
                  <a:srgbClr val="AA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Расторжение договора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07E7B-8C7D-42F2-B4E0-5532A7AE5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2400301"/>
            <a:ext cx="5416116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ГЧП: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Досрочное расторжение</a:t>
            </a:r>
            <a:b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u="sng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судебном порядке</a:t>
            </a:r>
          </a:p>
          <a:p>
            <a:endParaRPr lang="ru-RU" sz="3600" u="sng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err="1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Арбитрабелен</a:t>
            </a: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 данный спор?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AFE8AC-DC19-4D18-9159-866040B4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5988" y="2400301"/>
            <a:ext cx="5184576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концессиях:</a:t>
            </a:r>
          </a:p>
          <a:p>
            <a:endParaRPr lang="ru-RU" sz="36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Досрочное расторжение </a:t>
            </a:r>
            <a:b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u="sng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внесудебном порядке</a:t>
            </a:r>
          </a:p>
        </p:txBody>
      </p:sp>
      <p:pic>
        <p:nvPicPr>
          <p:cNvPr id="8" name="Picture 2" descr="C:\Users\YelenaB\AppData\Local\Microsoft\Windows\Temporary Internet Files\Content.Outlook\NNZE2UTZ\aequitas_presentation_uzor-01.png">
            <a:extLst>
              <a:ext uri="{FF2B5EF4-FFF2-40B4-BE49-F238E27FC236}">
                <a16:creationId xmlns:a16="http://schemas.microsoft.com/office/drawing/2014/main" id="{BCC231E4-0A16-477B-9909-E1A93484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35" y="0"/>
            <a:ext cx="20891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86001" y="6590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95625" y="9890211"/>
            <a:ext cx="4469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7F7F7F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095626" y="11281589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ru-RU" sz="270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2" descr="C:\Users\YelenaB\AppData\Local\Microsoft\Windows\Temporary Internet Files\Content.Outlook\NNZE2UTZ\aequitas_presentation_uzor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35" y="0"/>
            <a:ext cx="20891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9306" y="282961"/>
            <a:ext cx="10909211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4200" b="1" dirty="0">
                <a:solidFill>
                  <a:srgbClr val="AA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Прямое соглашение с кредиторами</a:t>
            </a:r>
          </a:p>
          <a:p>
            <a:pPr algn="just">
              <a:lnSpc>
                <a:spcPct val="100000"/>
              </a:lnSpc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Закона о концессиях лучше сформулированы и более полно защищают интересы кредиторов: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кредиторов </a:t>
            </a:r>
            <a:r>
              <a:rPr lang="ru-RU" sz="3600" b="1" i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замену концессионера </a:t>
            </a: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нарушения условий кредитного договора;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кредиторов </a:t>
            </a:r>
            <a:r>
              <a:rPr lang="ru-RU" sz="3600" b="1" i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назначить временного управляющего</a:t>
            </a:r>
            <a:endParaRPr lang="bg-BG" sz="3600" b="1" i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sz="4200" b="1" dirty="0">
              <a:solidFill>
                <a:srgbClr val="0028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ACE8-CF8D-4923-A253-816DF200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11957"/>
            <a:ext cx="11248764" cy="1714500"/>
          </a:xfrm>
        </p:spPr>
        <p:txBody>
          <a:bodyPr>
            <a:normAutofit/>
          </a:bodyPr>
          <a:lstStyle/>
          <a:p>
            <a:r>
              <a:rPr lang="ru-RU" sz="5250" dirty="0">
                <a:solidFill>
                  <a:srgbClr val="AA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Разрешение споров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07E7B-8C7D-42F2-B4E0-5532A7AE5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2400301"/>
            <a:ext cx="5416116" cy="678894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ГЧП: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арбитраж возможен, если: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партнёр или один из его акционеров (˃ 25% акций/долей) является нерезидентом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ГЧП свыше 4 млн МРП (</a:t>
            </a:r>
            <a:r>
              <a:rPr lang="en-US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млн</a:t>
            </a:r>
            <a:r>
              <a:rPr lang="en-US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AFE8AC-DC19-4D18-9159-866040B4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5988" y="2400301"/>
            <a:ext cx="5184576" cy="678894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о концессиях: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арбитраж возможен, если: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концессионный проект особой значимости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бы один из акционеров (участников) является нерезидентом</a:t>
            </a:r>
          </a:p>
        </p:txBody>
      </p:sp>
      <p:pic>
        <p:nvPicPr>
          <p:cNvPr id="8" name="Picture 2" descr="C:\Users\YelenaB\AppData\Local\Microsoft\Windows\Temporary Internet Files\Content.Outlook\NNZE2UTZ\aequitas_presentation_uzor-01.png">
            <a:extLst>
              <a:ext uri="{FF2B5EF4-FFF2-40B4-BE49-F238E27FC236}">
                <a16:creationId xmlns:a16="http://schemas.microsoft.com/office/drawing/2014/main" id="{BCC231E4-0A16-477B-9909-E1A93484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35" y="0"/>
            <a:ext cx="20891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949" y="0"/>
            <a:ext cx="208597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364" y="3415308"/>
            <a:ext cx="10801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AA00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Ардак </a:t>
            </a:r>
            <a:r>
              <a:rPr lang="ru-RU" sz="2700" b="1" dirty="0" err="1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Идаятова</a:t>
            </a:r>
            <a:endParaRPr lang="ru-RU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</a:t>
            </a:r>
          </a:p>
          <a:p>
            <a:r>
              <a:rPr lang="ru-RU" sz="27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 фирма </a:t>
            </a:r>
            <a:r>
              <a:rPr lang="en-US" sz="27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AEQUITAS </a:t>
            </a:r>
            <a:endParaRPr lang="ru-RU" sz="27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+7 747 179 4005</a:t>
            </a:r>
          </a:p>
          <a:p>
            <a:r>
              <a:rPr lang="en-US" sz="27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a.idayatova@aequitas.kz</a:t>
            </a:r>
            <a:endParaRPr lang="en-US" sz="27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www.aequitas.kz</a:t>
            </a:r>
            <a:endParaRPr lang="en-US" sz="2700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YelenaB\AppData\Local\Microsoft\Windows\Temporary Internet Files\Content.Outlook\NNZE2UTZ\aequitas_logo2016_web2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32429"/>
            <a:ext cx="3254001" cy="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285</Words>
  <Application>Microsoft Office PowerPoint</Application>
  <PresentationFormat>Произвольный</PresentationFormat>
  <Paragraphs>70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 Unicode MS</vt:lpstr>
      <vt:lpstr>Arial</vt:lpstr>
      <vt:lpstr>Arial Black</vt:lpstr>
      <vt:lpstr>Bookman Old Style</vt:lpstr>
      <vt:lpstr>Calibri</vt:lpstr>
      <vt:lpstr>Calibri Light</vt:lpstr>
      <vt:lpstr>Noto Sans</vt:lpstr>
      <vt:lpstr>Tahoma</vt:lpstr>
      <vt:lpstr>Verdana</vt:lpstr>
      <vt:lpstr>Wingdings</vt:lpstr>
      <vt:lpstr>Office Theme</vt:lpstr>
      <vt:lpstr>Тема Office</vt:lpstr>
      <vt:lpstr>«Тонкие моменты законодательного регулирования ГЧП и концессии»  СЕССИЯ: «Первая пятилетка Закона о ГЧП, становление нормативной базы»</vt:lpstr>
      <vt:lpstr>Презентация PowerPoint</vt:lpstr>
      <vt:lpstr>Личность концедента</vt:lpstr>
      <vt:lpstr>Форма и регистрация договора</vt:lpstr>
      <vt:lpstr>Расторжение договора</vt:lpstr>
      <vt:lpstr>Презентация PowerPoint</vt:lpstr>
      <vt:lpstr>Разрешение споров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Русский вариант</dc:title>
  <dc:creator>diana_esem</dc:creator>
  <cp:keywords>DAEKArrUWJQ,BABYOzRjRIg</cp:keywords>
  <cp:lastModifiedBy>Елена Ан</cp:lastModifiedBy>
  <cp:revision>17</cp:revision>
  <dcterms:created xsi:type="dcterms:W3CDTF">2020-10-08T11:14:20Z</dcterms:created>
  <dcterms:modified xsi:type="dcterms:W3CDTF">2020-10-13T06:13:46Z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Canva</vt:lpwstr>
  </property>
  <property fmtid="{D5CDD505-2E9C-101B-9397-08002B2CF9AE}" pid="4" name="LastSaved">
    <vt:filetime>2020-10-08T00:00:00Z</vt:filetime>
  </property>
</Properties>
</file>